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35" autoAdjust="0"/>
    <p:restoredTop sz="94590" autoAdjust="0"/>
  </p:normalViewPr>
  <p:slideViewPr>
    <p:cSldViewPr snapToGrid="0">
      <p:cViewPr>
        <p:scale>
          <a:sx n="75" d="100"/>
          <a:sy n="75" d="100"/>
        </p:scale>
        <p:origin x="-1230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3700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45640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2167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51838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76377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4871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29528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57977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17215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81598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89121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BCDFC3-BA15-4297-B46D-FB9F3EF943BC}" type="datetimeFigureOut">
              <a:rPr lang="en-US" smtClean="0"/>
              <a:t>8/5/2012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BF09C5-4039-4A85-A889-9AE4911C58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40702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293677" y="552273"/>
            <a:ext cx="4249998" cy="70788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Military </a:t>
            </a:r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personnel will </a:t>
            </a:r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use </a:t>
            </a:r>
            <a:r>
              <a:rPr lang="en-US" sz="1000" dirty="0">
                <a:latin typeface="Times New Roman" pitchFamily="18" charset="0"/>
                <a:cs typeface="Times New Roman" pitchFamily="18" charset="0"/>
              </a:rPr>
              <a:t>ubiquitous learning </a:t>
            </a:r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technologies to demonstrate </a:t>
            </a:r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the ability to access multimodal, web based learning tools through their service e-learning portal to complete both mandatory and continuing education courses with high regularity for personal and professional development.</a:t>
            </a:r>
            <a:endParaRPr lang="en-US" sz="1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Flowchart: Process 6"/>
          <p:cNvSpPr/>
          <p:nvPr/>
        </p:nvSpPr>
        <p:spPr>
          <a:xfrm>
            <a:off x="2293677" y="1992307"/>
            <a:ext cx="847724" cy="575300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2.0 Access learning portal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1" name="Flowchart: Process 10"/>
          <p:cNvSpPr/>
          <p:nvPr/>
        </p:nvSpPr>
        <p:spPr>
          <a:xfrm>
            <a:off x="1014413" y="1977088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1.0 Develop learning plan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23" name="Flowchart: Process 22"/>
          <p:cNvSpPr/>
          <p:nvPr/>
        </p:nvSpPr>
        <p:spPr>
          <a:xfrm>
            <a:off x="3570952" y="1977053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3.0 Register for course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31" name="Elbow Connector 30"/>
          <p:cNvCxnSpPr>
            <a:stCxn id="4" idx="1"/>
            <a:endCxn id="11" idx="0"/>
          </p:cNvCxnSpPr>
          <p:nvPr/>
        </p:nvCxnSpPr>
        <p:spPr>
          <a:xfrm rot="10800000" flipV="1">
            <a:off x="1438275" y="906216"/>
            <a:ext cx="855402" cy="1070872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Arrow Connector 42"/>
          <p:cNvCxnSpPr>
            <a:stCxn id="11" idx="3"/>
            <a:endCxn id="7" idx="1"/>
          </p:cNvCxnSpPr>
          <p:nvPr/>
        </p:nvCxnSpPr>
        <p:spPr>
          <a:xfrm>
            <a:off x="1862137" y="2272364"/>
            <a:ext cx="431540" cy="759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Arrow Connector 56"/>
          <p:cNvCxnSpPr>
            <a:stCxn id="7" idx="3"/>
            <a:endCxn id="23" idx="1"/>
          </p:cNvCxnSpPr>
          <p:nvPr/>
        </p:nvCxnSpPr>
        <p:spPr>
          <a:xfrm flipV="1">
            <a:off x="3141401" y="2272329"/>
            <a:ext cx="429551" cy="762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Flowchart: Process 63"/>
          <p:cNvSpPr/>
          <p:nvPr/>
        </p:nvSpPr>
        <p:spPr>
          <a:xfrm>
            <a:off x="4866481" y="1977052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4.0 Complete course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85" name="Flowchart: Process 84"/>
          <p:cNvSpPr/>
          <p:nvPr/>
        </p:nvSpPr>
        <p:spPr>
          <a:xfrm>
            <a:off x="6117034" y="1992307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5.0 Document course completion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95" name="Straight Arrow Connector 94"/>
          <p:cNvCxnSpPr>
            <a:stCxn id="23" idx="3"/>
            <a:endCxn id="64" idx="1"/>
          </p:cNvCxnSpPr>
          <p:nvPr/>
        </p:nvCxnSpPr>
        <p:spPr>
          <a:xfrm flipV="1">
            <a:off x="4418676" y="2272328"/>
            <a:ext cx="447805" cy="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Arrow Connector 96"/>
          <p:cNvCxnSpPr>
            <a:stCxn id="64" idx="3"/>
            <a:endCxn id="85" idx="1"/>
          </p:cNvCxnSpPr>
          <p:nvPr/>
        </p:nvCxnSpPr>
        <p:spPr>
          <a:xfrm>
            <a:off x="5714205" y="2272328"/>
            <a:ext cx="402829" cy="1525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Elbow Connector 98"/>
          <p:cNvCxnSpPr>
            <a:stCxn id="85" idx="3"/>
            <a:endCxn id="11" idx="0"/>
          </p:cNvCxnSpPr>
          <p:nvPr/>
        </p:nvCxnSpPr>
        <p:spPr>
          <a:xfrm flipH="1" flipV="1">
            <a:off x="1438275" y="1977088"/>
            <a:ext cx="5526483" cy="310495"/>
          </a:xfrm>
          <a:prstGeom prst="bentConnector4">
            <a:avLst>
              <a:gd name="adj1" fmla="val -4136"/>
              <a:gd name="adj2" fmla="val 173624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2664985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1220274" y="1483334"/>
            <a:ext cx="847724" cy="705323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Identify  </a:t>
            </a:r>
            <a:r>
              <a:rPr lang="en-US" sz="1000" dirty="0" smtClean="0">
                <a:solidFill>
                  <a:schemeClr val="tx1"/>
                </a:solidFill>
              </a:rPr>
              <a:t>training </a:t>
            </a:r>
            <a:r>
              <a:rPr lang="en-US" sz="1000" dirty="0" smtClean="0">
                <a:solidFill>
                  <a:schemeClr val="tx1"/>
                </a:solidFill>
              </a:rPr>
              <a:t>needs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3" name="Flowchart: Process 2"/>
          <p:cNvSpPr/>
          <p:nvPr/>
        </p:nvSpPr>
        <p:spPr>
          <a:xfrm>
            <a:off x="3994814" y="1483335"/>
            <a:ext cx="847724" cy="705323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Determine delivery method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4" name="Flowchart: Process 3"/>
          <p:cNvSpPr/>
          <p:nvPr/>
        </p:nvSpPr>
        <p:spPr>
          <a:xfrm>
            <a:off x="6792686" y="1483335"/>
            <a:ext cx="1094905" cy="705323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Determine estimated completion time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5" name="Flowchart: Process 4"/>
          <p:cNvSpPr/>
          <p:nvPr/>
        </p:nvSpPr>
        <p:spPr>
          <a:xfrm>
            <a:off x="2067998" y="3333086"/>
            <a:ext cx="707509" cy="406104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Desired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" name="Flowchart: Process 5"/>
          <p:cNvSpPr/>
          <p:nvPr/>
        </p:nvSpPr>
        <p:spPr>
          <a:xfrm>
            <a:off x="512764" y="3333087"/>
            <a:ext cx="707509" cy="406103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Required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7" name="Straight Arrow Connector 6"/>
          <p:cNvCxnSpPr>
            <a:stCxn id="2" idx="3"/>
            <a:endCxn id="3" idx="1"/>
          </p:cNvCxnSpPr>
          <p:nvPr/>
        </p:nvCxnSpPr>
        <p:spPr>
          <a:xfrm>
            <a:off x="2067998" y="1835996"/>
            <a:ext cx="1926816" cy="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Elbow Connector 7"/>
          <p:cNvCxnSpPr>
            <a:stCxn id="5" idx="2"/>
            <a:endCxn id="67" idx="0"/>
          </p:cNvCxnSpPr>
          <p:nvPr/>
        </p:nvCxnSpPr>
        <p:spPr>
          <a:xfrm rot="5400000">
            <a:off x="1854397" y="3528930"/>
            <a:ext cx="357097" cy="77761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Elbow Connector 8"/>
          <p:cNvCxnSpPr>
            <a:stCxn id="64" idx="3"/>
            <a:endCxn id="5" idx="0"/>
          </p:cNvCxnSpPr>
          <p:nvPr/>
        </p:nvCxnSpPr>
        <p:spPr>
          <a:xfrm>
            <a:off x="2261653" y="2869800"/>
            <a:ext cx="160100" cy="463286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Elbow Connector 9"/>
          <p:cNvCxnSpPr>
            <a:stCxn id="6" idx="2"/>
            <a:endCxn id="67" idx="0"/>
          </p:cNvCxnSpPr>
          <p:nvPr/>
        </p:nvCxnSpPr>
        <p:spPr>
          <a:xfrm rot="16200000" flipH="1">
            <a:off x="1076779" y="3528929"/>
            <a:ext cx="357097" cy="77761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Elbow Connector 10"/>
          <p:cNvCxnSpPr>
            <a:stCxn id="64" idx="1"/>
            <a:endCxn id="6" idx="0"/>
          </p:cNvCxnSpPr>
          <p:nvPr/>
        </p:nvCxnSpPr>
        <p:spPr>
          <a:xfrm rot="10800000" flipV="1">
            <a:off x="866520" y="2869799"/>
            <a:ext cx="160099" cy="463287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2293677" y="552273"/>
            <a:ext cx="4249998" cy="55399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1.0 Students will develop a learning plan using their service related </a:t>
            </a:r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eLearning course catalog to </a:t>
            </a:r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identify required or desired training courses, delivery methods, and estimated completion time. </a:t>
            </a:r>
            <a:endParaRPr lang="en-US" sz="1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3" name="Flowchart: Process 22"/>
          <p:cNvSpPr/>
          <p:nvPr/>
        </p:nvSpPr>
        <p:spPr>
          <a:xfrm>
            <a:off x="6574365" y="2435105"/>
            <a:ext cx="1531546" cy="434695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Identify number of contact hour for course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24" name="Flowchart: Process 23"/>
          <p:cNvSpPr/>
          <p:nvPr/>
        </p:nvSpPr>
        <p:spPr>
          <a:xfrm>
            <a:off x="6574365" y="3085689"/>
            <a:ext cx="1531546" cy="411910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>
                <a:solidFill>
                  <a:schemeClr val="tx1"/>
                </a:solidFill>
              </a:rPr>
              <a:t>Add to learning plan</a:t>
            </a:r>
          </a:p>
        </p:txBody>
      </p:sp>
      <p:sp>
        <p:nvSpPr>
          <p:cNvPr id="25" name="Flowchart: Process 24"/>
          <p:cNvSpPr/>
          <p:nvPr/>
        </p:nvSpPr>
        <p:spPr>
          <a:xfrm>
            <a:off x="6574365" y="5217432"/>
            <a:ext cx="1531546" cy="518350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Sum total contact hours for all sequences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26" name="Flowchart: Process 25"/>
          <p:cNvSpPr/>
          <p:nvPr/>
        </p:nvSpPr>
        <p:spPr>
          <a:xfrm>
            <a:off x="6574365" y="3739191"/>
            <a:ext cx="1531546" cy="545798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Group sequenced training courses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27" name="Flowchart: Process 26"/>
          <p:cNvSpPr/>
          <p:nvPr/>
        </p:nvSpPr>
        <p:spPr>
          <a:xfrm>
            <a:off x="6574365" y="4458672"/>
            <a:ext cx="1531546" cy="532173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Sum total contact hours for training sequence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28" name="Straight Arrow Connector 27"/>
          <p:cNvCxnSpPr>
            <a:stCxn id="23" idx="2"/>
            <a:endCxn id="24" idx="0"/>
          </p:cNvCxnSpPr>
          <p:nvPr/>
        </p:nvCxnSpPr>
        <p:spPr>
          <a:xfrm>
            <a:off x="7340138" y="2869800"/>
            <a:ext cx="0" cy="21588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>
            <a:stCxn id="3" idx="3"/>
            <a:endCxn id="4" idx="1"/>
          </p:cNvCxnSpPr>
          <p:nvPr/>
        </p:nvCxnSpPr>
        <p:spPr>
          <a:xfrm>
            <a:off x="4842538" y="1835997"/>
            <a:ext cx="1950148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Flowchart: Decision 63"/>
          <p:cNvSpPr/>
          <p:nvPr/>
        </p:nvSpPr>
        <p:spPr>
          <a:xfrm>
            <a:off x="1026618" y="2408716"/>
            <a:ext cx="1235035" cy="922167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Required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or 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Desired? 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5" name="Flowchart: Process 64"/>
          <p:cNvSpPr/>
          <p:nvPr/>
        </p:nvSpPr>
        <p:spPr>
          <a:xfrm>
            <a:off x="1997890" y="5232320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Add to learning plan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7" name="Flowchart: Decision 66"/>
          <p:cNvSpPr/>
          <p:nvPr/>
        </p:nvSpPr>
        <p:spPr>
          <a:xfrm>
            <a:off x="916786" y="4096287"/>
            <a:ext cx="1454700" cy="1000094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Prerequisites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 complete 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9" name="Flowchart: Process 68"/>
          <p:cNvSpPr/>
          <p:nvPr/>
        </p:nvSpPr>
        <p:spPr>
          <a:xfrm>
            <a:off x="442657" y="5232320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Identify  prerequisite training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88" name="Straight Arrow Connector 87"/>
          <p:cNvCxnSpPr>
            <a:stCxn id="2" idx="2"/>
            <a:endCxn id="64" idx="0"/>
          </p:cNvCxnSpPr>
          <p:nvPr/>
        </p:nvCxnSpPr>
        <p:spPr>
          <a:xfrm>
            <a:off x="1644136" y="2188657"/>
            <a:ext cx="0" cy="2200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Elbow Connector 96"/>
          <p:cNvCxnSpPr>
            <a:stCxn id="67" idx="1"/>
            <a:endCxn id="69" idx="0"/>
          </p:cNvCxnSpPr>
          <p:nvPr/>
        </p:nvCxnSpPr>
        <p:spPr>
          <a:xfrm rot="10800000" flipV="1">
            <a:off x="866520" y="4596334"/>
            <a:ext cx="50267" cy="635986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Elbow Connector 98"/>
          <p:cNvCxnSpPr>
            <a:stCxn id="67" idx="3"/>
            <a:endCxn id="65" idx="0"/>
          </p:cNvCxnSpPr>
          <p:nvPr/>
        </p:nvCxnSpPr>
        <p:spPr>
          <a:xfrm>
            <a:off x="2371486" y="4596334"/>
            <a:ext cx="50266" cy="635986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>
            <a:stCxn id="69" idx="3"/>
            <a:endCxn id="65" idx="1"/>
          </p:cNvCxnSpPr>
          <p:nvPr/>
        </p:nvCxnSpPr>
        <p:spPr>
          <a:xfrm>
            <a:off x="1290381" y="5527596"/>
            <a:ext cx="707509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2" name="Flowchart: Decision 101"/>
          <p:cNvSpPr/>
          <p:nvPr/>
        </p:nvSpPr>
        <p:spPr>
          <a:xfrm>
            <a:off x="3688343" y="2408715"/>
            <a:ext cx="1460665" cy="922167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Synchronous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or </a:t>
            </a:r>
          </a:p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Asynchronous 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03" name="Flowchart: Process 102"/>
          <p:cNvSpPr/>
          <p:nvPr/>
        </p:nvSpPr>
        <p:spPr>
          <a:xfrm>
            <a:off x="4770368" y="3333087"/>
            <a:ext cx="940744" cy="406104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Asynchronous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04" name="Flowchart: Process 103"/>
          <p:cNvSpPr/>
          <p:nvPr/>
        </p:nvSpPr>
        <p:spPr>
          <a:xfrm>
            <a:off x="3210782" y="3333087"/>
            <a:ext cx="784032" cy="406103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Synchronous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05" name="Elbow Connector 104"/>
          <p:cNvCxnSpPr>
            <a:stCxn id="103" idx="2"/>
            <a:endCxn id="108" idx="0"/>
          </p:cNvCxnSpPr>
          <p:nvPr/>
        </p:nvCxnSpPr>
        <p:spPr>
          <a:xfrm rot="5400000">
            <a:off x="4673385" y="3528932"/>
            <a:ext cx="357097" cy="777615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Elbow Connector 105"/>
          <p:cNvCxnSpPr>
            <a:stCxn id="104" idx="2"/>
            <a:endCxn id="108" idx="0"/>
          </p:cNvCxnSpPr>
          <p:nvPr/>
        </p:nvCxnSpPr>
        <p:spPr>
          <a:xfrm rot="16200000" flipH="1">
            <a:off x="3854412" y="3487575"/>
            <a:ext cx="357098" cy="860327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Flowchart: Process 106"/>
          <p:cNvSpPr/>
          <p:nvPr/>
        </p:nvSpPr>
        <p:spPr>
          <a:xfrm>
            <a:off x="4816878" y="5300290"/>
            <a:ext cx="847724" cy="702330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Verify current software version installed</a:t>
            </a:r>
          </a:p>
        </p:txBody>
      </p:sp>
      <p:sp>
        <p:nvSpPr>
          <p:cNvPr id="108" name="Flowchart: Decision 107"/>
          <p:cNvSpPr/>
          <p:nvPr/>
        </p:nvSpPr>
        <p:spPr>
          <a:xfrm>
            <a:off x="3735775" y="4096288"/>
            <a:ext cx="1454700" cy="1000094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Software downloads or add-ons needed?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09" name="Flowchart: Process 108"/>
          <p:cNvSpPr/>
          <p:nvPr/>
        </p:nvSpPr>
        <p:spPr>
          <a:xfrm>
            <a:off x="3261645" y="5356179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Install required software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10" name="Elbow Connector 109"/>
          <p:cNvCxnSpPr>
            <a:stCxn id="108" idx="1"/>
            <a:endCxn id="109" idx="0"/>
          </p:cNvCxnSpPr>
          <p:nvPr/>
        </p:nvCxnSpPr>
        <p:spPr>
          <a:xfrm rot="10800000" flipV="1">
            <a:off x="3685507" y="4596335"/>
            <a:ext cx="50268" cy="759844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Elbow Connector 110"/>
          <p:cNvCxnSpPr>
            <a:stCxn id="108" idx="3"/>
            <a:endCxn id="107" idx="0"/>
          </p:cNvCxnSpPr>
          <p:nvPr/>
        </p:nvCxnSpPr>
        <p:spPr>
          <a:xfrm>
            <a:off x="5190475" y="4596335"/>
            <a:ext cx="50265" cy="703955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Straight Arrow Connector 111"/>
          <p:cNvCxnSpPr>
            <a:stCxn id="109" idx="3"/>
            <a:endCxn id="107" idx="1"/>
          </p:cNvCxnSpPr>
          <p:nvPr/>
        </p:nvCxnSpPr>
        <p:spPr>
          <a:xfrm>
            <a:off x="4109369" y="5651455"/>
            <a:ext cx="707509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Elbow Connector 120"/>
          <p:cNvCxnSpPr>
            <a:stCxn id="102" idx="1"/>
            <a:endCxn id="104" idx="0"/>
          </p:cNvCxnSpPr>
          <p:nvPr/>
        </p:nvCxnSpPr>
        <p:spPr>
          <a:xfrm rot="10800000" flipV="1">
            <a:off x="3602799" y="2869799"/>
            <a:ext cx="85545" cy="463288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Elbow Connector 122"/>
          <p:cNvCxnSpPr>
            <a:stCxn id="102" idx="3"/>
            <a:endCxn id="103" idx="0"/>
          </p:cNvCxnSpPr>
          <p:nvPr/>
        </p:nvCxnSpPr>
        <p:spPr>
          <a:xfrm>
            <a:off x="5149008" y="2869799"/>
            <a:ext cx="91732" cy="463288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Arrow Connector 136"/>
          <p:cNvCxnSpPr>
            <a:stCxn id="3" idx="2"/>
            <a:endCxn id="102" idx="0"/>
          </p:cNvCxnSpPr>
          <p:nvPr/>
        </p:nvCxnSpPr>
        <p:spPr>
          <a:xfrm>
            <a:off x="4418676" y="2188658"/>
            <a:ext cx="0" cy="22005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9" name="Flowchart: Process 168"/>
          <p:cNvSpPr/>
          <p:nvPr/>
        </p:nvSpPr>
        <p:spPr>
          <a:xfrm>
            <a:off x="6574365" y="5946730"/>
            <a:ext cx="1531546" cy="518350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Learning plan complete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71" name="Straight Arrow Connector 170"/>
          <p:cNvCxnSpPr>
            <a:stCxn id="4" idx="2"/>
            <a:endCxn id="23" idx="0"/>
          </p:cNvCxnSpPr>
          <p:nvPr/>
        </p:nvCxnSpPr>
        <p:spPr>
          <a:xfrm flipH="1">
            <a:off x="7340138" y="2188658"/>
            <a:ext cx="1" cy="24644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3" name="Straight Arrow Connector 172"/>
          <p:cNvCxnSpPr>
            <a:stCxn id="24" idx="2"/>
            <a:endCxn id="26" idx="0"/>
          </p:cNvCxnSpPr>
          <p:nvPr/>
        </p:nvCxnSpPr>
        <p:spPr>
          <a:xfrm>
            <a:off x="7340138" y="3497599"/>
            <a:ext cx="0" cy="24159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5" name="Straight Arrow Connector 174"/>
          <p:cNvCxnSpPr>
            <a:stCxn id="26" idx="2"/>
            <a:endCxn id="27" idx="0"/>
          </p:cNvCxnSpPr>
          <p:nvPr/>
        </p:nvCxnSpPr>
        <p:spPr>
          <a:xfrm>
            <a:off x="7340138" y="4284989"/>
            <a:ext cx="0" cy="17368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7" name="Straight Arrow Connector 176"/>
          <p:cNvCxnSpPr>
            <a:stCxn id="27" idx="2"/>
            <a:endCxn id="25" idx="0"/>
          </p:cNvCxnSpPr>
          <p:nvPr/>
        </p:nvCxnSpPr>
        <p:spPr>
          <a:xfrm>
            <a:off x="7340138" y="4990845"/>
            <a:ext cx="0" cy="22658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9" name="Straight Arrow Connector 178"/>
          <p:cNvCxnSpPr>
            <a:stCxn id="25" idx="2"/>
            <a:endCxn id="169" idx="0"/>
          </p:cNvCxnSpPr>
          <p:nvPr/>
        </p:nvCxnSpPr>
        <p:spPr>
          <a:xfrm>
            <a:off x="7340138" y="5735782"/>
            <a:ext cx="0" cy="21094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Elbow Connector 183"/>
          <p:cNvCxnSpPr>
            <a:stCxn id="12" idx="1"/>
            <a:endCxn id="2" idx="0"/>
          </p:cNvCxnSpPr>
          <p:nvPr/>
        </p:nvCxnSpPr>
        <p:spPr>
          <a:xfrm rot="10800000" flipV="1">
            <a:off x="1644137" y="829272"/>
            <a:ext cx="649541" cy="654062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184187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1170499" y="1517561"/>
            <a:ext cx="1189826" cy="489577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Select ubiquitous learning technology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3" name="Flowchart: Process 2"/>
          <p:cNvSpPr/>
          <p:nvPr/>
        </p:nvSpPr>
        <p:spPr>
          <a:xfrm>
            <a:off x="1275367" y="5708242"/>
            <a:ext cx="980091" cy="788246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Verify current software or hardware installed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4" name="Flowchart: Process 3"/>
          <p:cNvSpPr/>
          <p:nvPr/>
        </p:nvSpPr>
        <p:spPr>
          <a:xfrm>
            <a:off x="284090" y="3153217"/>
            <a:ext cx="847724" cy="519139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Acquire device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5" name="Flowchart: Process 4"/>
          <p:cNvSpPr/>
          <p:nvPr/>
        </p:nvSpPr>
        <p:spPr>
          <a:xfrm>
            <a:off x="236033" y="4708846"/>
            <a:ext cx="943838" cy="819614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Acquire secure connection software or hardware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" name="Flowchart: Decision 5"/>
          <p:cNvSpPr/>
          <p:nvPr/>
        </p:nvSpPr>
        <p:spPr>
          <a:xfrm>
            <a:off x="1070707" y="2249009"/>
            <a:ext cx="1389412" cy="809628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Web enabled device available?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cxnSp>
        <p:nvCxnSpPr>
          <p:cNvPr id="7" name="Straight Arrow Connector 6"/>
          <p:cNvCxnSpPr>
            <a:stCxn id="21" idx="2"/>
            <a:endCxn id="3" idx="0"/>
          </p:cNvCxnSpPr>
          <p:nvPr/>
        </p:nvCxnSpPr>
        <p:spPr>
          <a:xfrm>
            <a:off x="1765413" y="4597474"/>
            <a:ext cx="0" cy="111076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>
            <a:stCxn id="62" idx="2"/>
            <a:endCxn id="48" idx="0"/>
          </p:cNvCxnSpPr>
          <p:nvPr/>
        </p:nvCxnSpPr>
        <p:spPr>
          <a:xfrm>
            <a:off x="4446638" y="4208439"/>
            <a:ext cx="0" cy="25020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>
            <a:stCxn id="6" idx="2"/>
            <a:endCxn id="21" idx="0"/>
          </p:cNvCxnSpPr>
          <p:nvPr/>
        </p:nvCxnSpPr>
        <p:spPr>
          <a:xfrm>
            <a:off x="1765413" y="3058637"/>
            <a:ext cx="0" cy="72920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2" idx="3"/>
            <a:endCxn id="40" idx="1"/>
          </p:cNvCxnSpPr>
          <p:nvPr/>
        </p:nvCxnSpPr>
        <p:spPr>
          <a:xfrm flipV="1">
            <a:off x="2360325" y="1760371"/>
            <a:ext cx="1491401" cy="197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Rectangle 11"/>
          <p:cNvSpPr/>
          <p:nvPr/>
        </p:nvSpPr>
        <p:spPr>
          <a:xfrm>
            <a:off x="2496796" y="514855"/>
            <a:ext cx="3864977" cy="55399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2.0  Students </a:t>
            </a:r>
            <a:r>
              <a:rPr lang="en-US" sz="1000" dirty="0">
                <a:latin typeface="Times New Roman" pitchFamily="18" charset="0"/>
                <a:cs typeface="Times New Roman" pitchFamily="18" charset="0"/>
              </a:rPr>
              <a:t>will log into their service eLearning portal’s kinesthetic interactive learning network (KILN) </a:t>
            </a:r>
            <a:r>
              <a:rPr lang="en-US" sz="1000" dirty="0" smtClean="0">
                <a:latin typeface="Times New Roman" pitchFamily="18" charset="0"/>
                <a:cs typeface="Times New Roman" pitchFamily="18" charset="0"/>
              </a:rPr>
              <a:t>to </a:t>
            </a:r>
            <a:r>
              <a:rPr lang="en-US" sz="1000" dirty="0">
                <a:latin typeface="Times New Roman" pitchFamily="18" charset="0"/>
                <a:cs typeface="Times New Roman" pitchFamily="18" charset="0"/>
              </a:rPr>
              <a:t>access training courses identified on their learning plan using a secure internet enabled device.</a:t>
            </a:r>
          </a:p>
        </p:txBody>
      </p:sp>
      <p:sp>
        <p:nvSpPr>
          <p:cNvPr id="21" name="Flowchart: Decision 20"/>
          <p:cNvSpPr/>
          <p:nvPr/>
        </p:nvSpPr>
        <p:spPr>
          <a:xfrm>
            <a:off x="1070707" y="3787846"/>
            <a:ext cx="1389412" cy="809628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Secure internet enabled?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cxnSp>
        <p:nvCxnSpPr>
          <p:cNvPr id="27" name="Elbow Connector 26"/>
          <p:cNvCxnSpPr>
            <a:stCxn id="12" idx="1"/>
            <a:endCxn id="2" idx="0"/>
          </p:cNvCxnSpPr>
          <p:nvPr/>
        </p:nvCxnSpPr>
        <p:spPr>
          <a:xfrm rot="10800000" flipV="1">
            <a:off x="1765412" y="791853"/>
            <a:ext cx="731384" cy="725707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Elbow Connector 28"/>
          <p:cNvCxnSpPr>
            <a:stCxn id="6" idx="1"/>
            <a:endCxn id="4" idx="0"/>
          </p:cNvCxnSpPr>
          <p:nvPr/>
        </p:nvCxnSpPr>
        <p:spPr>
          <a:xfrm rot="10800000" flipV="1">
            <a:off x="707953" y="2653823"/>
            <a:ext cx="362755" cy="499394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Elbow Connector 30"/>
          <p:cNvCxnSpPr>
            <a:stCxn id="4" idx="3"/>
            <a:endCxn id="21" idx="0"/>
          </p:cNvCxnSpPr>
          <p:nvPr/>
        </p:nvCxnSpPr>
        <p:spPr>
          <a:xfrm>
            <a:off x="1131814" y="3412787"/>
            <a:ext cx="633599" cy="375059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Elbow Connector 32"/>
          <p:cNvCxnSpPr>
            <a:stCxn id="21" idx="1"/>
            <a:endCxn id="5" idx="0"/>
          </p:cNvCxnSpPr>
          <p:nvPr/>
        </p:nvCxnSpPr>
        <p:spPr>
          <a:xfrm rot="10800000" flipV="1">
            <a:off x="707953" y="4192660"/>
            <a:ext cx="362755" cy="516186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Elbow Connector 34"/>
          <p:cNvCxnSpPr>
            <a:stCxn id="5" idx="3"/>
          </p:cNvCxnSpPr>
          <p:nvPr/>
        </p:nvCxnSpPr>
        <p:spPr>
          <a:xfrm>
            <a:off x="1179871" y="5118653"/>
            <a:ext cx="585541" cy="589589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2" idx="2"/>
            <a:endCxn id="6" idx="0"/>
          </p:cNvCxnSpPr>
          <p:nvPr/>
        </p:nvCxnSpPr>
        <p:spPr>
          <a:xfrm>
            <a:off x="1765412" y="2007138"/>
            <a:ext cx="1" cy="24187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Flowchart: Process 39"/>
          <p:cNvSpPr/>
          <p:nvPr/>
        </p:nvSpPr>
        <p:spPr>
          <a:xfrm>
            <a:off x="3851726" y="1515582"/>
            <a:ext cx="1189826" cy="489577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Access eLearning portal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42" name="Flowchart: Process 41"/>
          <p:cNvSpPr/>
          <p:nvPr/>
        </p:nvSpPr>
        <p:spPr>
          <a:xfrm>
            <a:off x="3956593" y="5813265"/>
            <a:ext cx="980091" cy="578200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Login to eLearning portal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43" name="Flowchart: Process 42"/>
          <p:cNvSpPr/>
          <p:nvPr/>
        </p:nvSpPr>
        <p:spPr>
          <a:xfrm>
            <a:off x="2945867" y="2983545"/>
            <a:ext cx="847724" cy="519139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Acquire service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44" name="Flowchart: Process 43"/>
          <p:cNvSpPr/>
          <p:nvPr/>
        </p:nvSpPr>
        <p:spPr>
          <a:xfrm>
            <a:off x="2925861" y="5233904"/>
            <a:ext cx="943838" cy="399815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Establish user account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45" name="Flowchart: Decision 44"/>
          <p:cNvSpPr/>
          <p:nvPr/>
        </p:nvSpPr>
        <p:spPr>
          <a:xfrm>
            <a:off x="3751933" y="2260676"/>
            <a:ext cx="1389412" cy="809628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Internet service available?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cxnSp>
        <p:nvCxnSpPr>
          <p:cNvPr id="46" name="Straight Arrow Connector 45"/>
          <p:cNvCxnSpPr>
            <a:stCxn id="48" idx="2"/>
            <a:endCxn id="42" idx="0"/>
          </p:cNvCxnSpPr>
          <p:nvPr/>
        </p:nvCxnSpPr>
        <p:spPr>
          <a:xfrm>
            <a:off x="4446638" y="5268270"/>
            <a:ext cx="1" cy="54499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Arrow Connector 46"/>
          <p:cNvCxnSpPr>
            <a:stCxn id="45" idx="2"/>
            <a:endCxn id="62" idx="0"/>
          </p:cNvCxnSpPr>
          <p:nvPr/>
        </p:nvCxnSpPr>
        <p:spPr>
          <a:xfrm flipH="1">
            <a:off x="4446638" y="3070304"/>
            <a:ext cx="1" cy="58660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Flowchart: Decision 47"/>
          <p:cNvSpPr/>
          <p:nvPr/>
        </p:nvSpPr>
        <p:spPr>
          <a:xfrm>
            <a:off x="3751932" y="4458642"/>
            <a:ext cx="1389412" cy="809628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User account established?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cxnSp>
        <p:nvCxnSpPr>
          <p:cNvPr id="49" name="Elbow Connector 48"/>
          <p:cNvCxnSpPr>
            <a:stCxn id="45" idx="1"/>
            <a:endCxn id="43" idx="0"/>
          </p:cNvCxnSpPr>
          <p:nvPr/>
        </p:nvCxnSpPr>
        <p:spPr>
          <a:xfrm rot="10800000" flipV="1">
            <a:off x="3369729" y="2665489"/>
            <a:ext cx="382204" cy="318055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Elbow Connector 49"/>
          <p:cNvCxnSpPr>
            <a:stCxn id="43" idx="3"/>
            <a:endCxn id="62" idx="0"/>
          </p:cNvCxnSpPr>
          <p:nvPr/>
        </p:nvCxnSpPr>
        <p:spPr>
          <a:xfrm>
            <a:off x="3793591" y="3243115"/>
            <a:ext cx="653047" cy="413789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Elbow Connector 50"/>
          <p:cNvCxnSpPr>
            <a:stCxn id="48" idx="1"/>
            <a:endCxn id="44" idx="0"/>
          </p:cNvCxnSpPr>
          <p:nvPr/>
        </p:nvCxnSpPr>
        <p:spPr>
          <a:xfrm rot="10800000" flipV="1">
            <a:off x="3397780" y="4863456"/>
            <a:ext cx="354152" cy="370448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Elbow Connector 51"/>
          <p:cNvCxnSpPr>
            <a:stCxn id="44" idx="3"/>
            <a:endCxn id="42" idx="0"/>
          </p:cNvCxnSpPr>
          <p:nvPr/>
        </p:nvCxnSpPr>
        <p:spPr>
          <a:xfrm>
            <a:off x="3869699" y="5433812"/>
            <a:ext cx="576940" cy="379453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>
            <a:stCxn id="40" idx="2"/>
            <a:endCxn id="45" idx="0"/>
          </p:cNvCxnSpPr>
          <p:nvPr/>
        </p:nvCxnSpPr>
        <p:spPr>
          <a:xfrm>
            <a:off x="4446639" y="2005159"/>
            <a:ext cx="0" cy="25551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Flowchart: Process 61"/>
          <p:cNvSpPr/>
          <p:nvPr/>
        </p:nvSpPr>
        <p:spPr>
          <a:xfrm>
            <a:off x="3851725" y="3656904"/>
            <a:ext cx="1189826" cy="551535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Navigate to service eLearning portal login page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32" name="Straight Arrow Connector 131"/>
          <p:cNvCxnSpPr>
            <a:stCxn id="146" idx="2"/>
            <a:endCxn id="140" idx="0"/>
          </p:cNvCxnSpPr>
          <p:nvPr/>
        </p:nvCxnSpPr>
        <p:spPr>
          <a:xfrm>
            <a:off x="7129379" y="4210956"/>
            <a:ext cx="0" cy="25020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3" name="Flowchart: Process 132"/>
          <p:cNvSpPr/>
          <p:nvPr/>
        </p:nvSpPr>
        <p:spPr>
          <a:xfrm>
            <a:off x="6534467" y="1518099"/>
            <a:ext cx="1189826" cy="489577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Access KILN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34" name="Flowchart: Process 133"/>
          <p:cNvSpPr/>
          <p:nvPr/>
        </p:nvSpPr>
        <p:spPr>
          <a:xfrm>
            <a:off x="6639334" y="5815782"/>
            <a:ext cx="980091" cy="578200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Login to KILN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35" name="Flowchart: Process 134"/>
          <p:cNvSpPr/>
          <p:nvPr/>
        </p:nvSpPr>
        <p:spPr>
          <a:xfrm>
            <a:off x="5628608" y="2986062"/>
            <a:ext cx="847724" cy="519139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Download and install software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36" name="Flowchart: Process 135"/>
          <p:cNvSpPr/>
          <p:nvPr/>
        </p:nvSpPr>
        <p:spPr>
          <a:xfrm>
            <a:off x="5608602" y="5236421"/>
            <a:ext cx="943838" cy="399815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Establish user account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37" name="Flowchart: Decision 136"/>
          <p:cNvSpPr/>
          <p:nvPr/>
        </p:nvSpPr>
        <p:spPr>
          <a:xfrm>
            <a:off x="6434674" y="2263193"/>
            <a:ext cx="1389412" cy="809628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KILN software installed?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cxnSp>
        <p:nvCxnSpPr>
          <p:cNvPr id="138" name="Straight Arrow Connector 137"/>
          <p:cNvCxnSpPr>
            <a:stCxn id="140" idx="2"/>
            <a:endCxn id="134" idx="0"/>
          </p:cNvCxnSpPr>
          <p:nvPr/>
        </p:nvCxnSpPr>
        <p:spPr>
          <a:xfrm>
            <a:off x="7129379" y="5270787"/>
            <a:ext cx="1" cy="54499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Arrow Connector 138"/>
          <p:cNvCxnSpPr>
            <a:stCxn id="137" idx="2"/>
            <a:endCxn id="146" idx="0"/>
          </p:cNvCxnSpPr>
          <p:nvPr/>
        </p:nvCxnSpPr>
        <p:spPr>
          <a:xfrm flipH="1">
            <a:off x="7129379" y="3072821"/>
            <a:ext cx="1" cy="58660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0" name="Flowchart: Decision 139"/>
          <p:cNvSpPr/>
          <p:nvPr/>
        </p:nvSpPr>
        <p:spPr>
          <a:xfrm>
            <a:off x="6434673" y="4461159"/>
            <a:ext cx="1389412" cy="809628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User account established?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cxnSp>
        <p:nvCxnSpPr>
          <p:cNvPr id="141" name="Elbow Connector 140"/>
          <p:cNvCxnSpPr>
            <a:stCxn id="137" idx="1"/>
            <a:endCxn id="135" idx="0"/>
          </p:cNvCxnSpPr>
          <p:nvPr/>
        </p:nvCxnSpPr>
        <p:spPr>
          <a:xfrm rot="10800000" flipV="1">
            <a:off x="6052470" y="2668006"/>
            <a:ext cx="382204" cy="318055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2" name="Elbow Connector 141"/>
          <p:cNvCxnSpPr>
            <a:stCxn id="135" idx="3"/>
            <a:endCxn id="146" idx="0"/>
          </p:cNvCxnSpPr>
          <p:nvPr/>
        </p:nvCxnSpPr>
        <p:spPr>
          <a:xfrm>
            <a:off x="6476332" y="3245632"/>
            <a:ext cx="653047" cy="413789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Elbow Connector 142"/>
          <p:cNvCxnSpPr>
            <a:stCxn id="140" idx="1"/>
            <a:endCxn id="136" idx="0"/>
          </p:cNvCxnSpPr>
          <p:nvPr/>
        </p:nvCxnSpPr>
        <p:spPr>
          <a:xfrm rot="10800000" flipV="1">
            <a:off x="6080521" y="4865973"/>
            <a:ext cx="354152" cy="370448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Elbow Connector 143"/>
          <p:cNvCxnSpPr>
            <a:stCxn id="136" idx="3"/>
            <a:endCxn id="134" idx="0"/>
          </p:cNvCxnSpPr>
          <p:nvPr/>
        </p:nvCxnSpPr>
        <p:spPr>
          <a:xfrm>
            <a:off x="6552440" y="5436329"/>
            <a:ext cx="576940" cy="379453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Straight Arrow Connector 144"/>
          <p:cNvCxnSpPr>
            <a:stCxn id="133" idx="2"/>
            <a:endCxn id="137" idx="0"/>
          </p:cNvCxnSpPr>
          <p:nvPr/>
        </p:nvCxnSpPr>
        <p:spPr>
          <a:xfrm>
            <a:off x="7129380" y="2007676"/>
            <a:ext cx="0" cy="25551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6" name="Flowchart: Process 145"/>
          <p:cNvSpPr/>
          <p:nvPr/>
        </p:nvSpPr>
        <p:spPr>
          <a:xfrm>
            <a:off x="6534466" y="3659421"/>
            <a:ext cx="1189826" cy="551535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Open KILN application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48" name="Straight Arrow Connector 147"/>
          <p:cNvCxnSpPr>
            <a:stCxn id="40" idx="3"/>
            <a:endCxn id="133" idx="1"/>
          </p:cNvCxnSpPr>
          <p:nvPr/>
        </p:nvCxnSpPr>
        <p:spPr>
          <a:xfrm>
            <a:off x="5041552" y="1760371"/>
            <a:ext cx="1492915" cy="2517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097748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4497358" y="1625093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Select</a:t>
            </a:r>
            <a:r>
              <a:rPr lang="en-US" sz="1000" dirty="0" smtClean="0">
                <a:solidFill>
                  <a:schemeClr val="tx1"/>
                </a:solidFill>
              </a:rPr>
              <a:t> course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3" name="Flowchart: Process 2"/>
          <p:cNvSpPr/>
          <p:nvPr/>
        </p:nvSpPr>
        <p:spPr>
          <a:xfrm>
            <a:off x="4327454" y="2406142"/>
            <a:ext cx="1187532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Identify learning sequence from learning plan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4" name="Flowchart: Process 3"/>
          <p:cNvSpPr/>
          <p:nvPr/>
        </p:nvSpPr>
        <p:spPr>
          <a:xfrm>
            <a:off x="4327454" y="3318565"/>
            <a:ext cx="1187532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Determine next course in learning sequence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5" name="Flowchart: Process 4"/>
          <p:cNvSpPr/>
          <p:nvPr/>
        </p:nvSpPr>
        <p:spPr>
          <a:xfrm>
            <a:off x="4327454" y="5282572"/>
            <a:ext cx="1187532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Locate lesson in eLearning course catalog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6" name="Straight Arrow Connector 5"/>
          <p:cNvCxnSpPr>
            <a:stCxn id="2" idx="2"/>
            <a:endCxn id="3" idx="0"/>
          </p:cNvCxnSpPr>
          <p:nvPr/>
        </p:nvCxnSpPr>
        <p:spPr>
          <a:xfrm>
            <a:off x="4921220" y="2215644"/>
            <a:ext cx="0" cy="19049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>
            <a:stCxn id="3" idx="2"/>
            <a:endCxn id="4" idx="0"/>
          </p:cNvCxnSpPr>
          <p:nvPr/>
        </p:nvCxnSpPr>
        <p:spPr>
          <a:xfrm>
            <a:off x="4921220" y="2996693"/>
            <a:ext cx="0" cy="32187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>
            <a:stCxn id="4" idx="2"/>
            <a:endCxn id="11" idx="0"/>
          </p:cNvCxnSpPr>
          <p:nvPr/>
        </p:nvCxnSpPr>
        <p:spPr>
          <a:xfrm>
            <a:off x="4921220" y="3909116"/>
            <a:ext cx="0" cy="23251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Rectangle 9"/>
          <p:cNvSpPr/>
          <p:nvPr/>
        </p:nvSpPr>
        <p:spPr>
          <a:xfrm>
            <a:off x="3368039" y="519309"/>
            <a:ext cx="2564674" cy="55399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lvl="0"/>
            <a:r>
              <a:rPr lang="en-US" sz="1000" dirty="0">
                <a:cs typeface="Times New Roman" pitchFamily="18" charset="0"/>
              </a:rPr>
              <a:t> 3.0  </a:t>
            </a:r>
            <a:r>
              <a:rPr lang="en-US" sz="1000" dirty="0"/>
              <a:t> Students will register for courses based on their  learning plan using KILN to navigate to desired learning center.</a:t>
            </a:r>
          </a:p>
        </p:txBody>
      </p:sp>
      <p:sp>
        <p:nvSpPr>
          <p:cNvPr id="11" name="Flowchart: Decision 10"/>
          <p:cNvSpPr/>
          <p:nvPr/>
        </p:nvSpPr>
        <p:spPr>
          <a:xfrm>
            <a:off x="4226514" y="4141631"/>
            <a:ext cx="1389412" cy="809628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All prerequisites complete?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sp>
        <p:nvSpPr>
          <p:cNvPr id="12" name="Flowchart: Process 11"/>
          <p:cNvSpPr/>
          <p:nvPr/>
        </p:nvSpPr>
        <p:spPr>
          <a:xfrm>
            <a:off x="3138996" y="4251169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Complete prerequisite training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23" name="Straight Arrow Connector 22"/>
          <p:cNvCxnSpPr>
            <a:stCxn id="11" idx="1"/>
            <a:endCxn id="12" idx="3"/>
          </p:cNvCxnSpPr>
          <p:nvPr/>
        </p:nvCxnSpPr>
        <p:spPr>
          <a:xfrm flipH="1">
            <a:off x="3986720" y="4546445"/>
            <a:ext cx="239794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>
            <a:stCxn id="11" idx="2"/>
            <a:endCxn id="5" idx="0"/>
          </p:cNvCxnSpPr>
          <p:nvPr/>
        </p:nvCxnSpPr>
        <p:spPr>
          <a:xfrm>
            <a:off x="4921220" y="4951259"/>
            <a:ext cx="0" cy="33131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Elbow Connector 26"/>
          <p:cNvCxnSpPr>
            <a:stCxn id="12" idx="0"/>
            <a:endCxn id="3" idx="1"/>
          </p:cNvCxnSpPr>
          <p:nvPr/>
        </p:nvCxnSpPr>
        <p:spPr>
          <a:xfrm rot="5400000" flipH="1" flipV="1">
            <a:off x="3170281" y="3093996"/>
            <a:ext cx="1549751" cy="764596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Flowchart: Process 27"/>
          <p:cNvSpPr/>
          <p:nvPr/>
        </p:nvSpPr>
        <p:spPr>
          <a:xfrm>
            <a:off x="7420173" y="1625092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Register for course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29" name="Flowchart: Process 28"/>
          <p:cNvSpPr/>
          <p:nvPr/>
        </p:nvSpPr>
        <p:spPr>
          <a:xfrm>
            <a:off x="7250269" y="2406141"/>
            <a:ext cx="1187532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Select course from eLearning catalog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30" name="Flowchart: Process 29"/>
          <p:cNvSpPr/>
          <p:nvPr/>
        </p:nvSpPr>
        <p:spPr>
          <a:xfrm>
            <a:off x="7250269" y="3318564"/>
            <a:ext cx="1187532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Verify course matches learning plan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31" name="Flowchart: Process 30"/>
          <p:cNvSpPr/>
          <p:nvPr/>
        </p:nvSpPr>
        <p:spPr>
          <a:xfrm>
            <a:off x="7250269" y="5282571"/>
            <a:ext cx="1187532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Register for course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32" name="Straight Arrow Connector 31"/>
          <p:cNvCxnSpPr>
            <a:stCxn id="28" idx="2"/>
            <a:endCxn id="29" idx="0"/>
          </p:cNvCxnSpPr>
          <p:nvPr/>
        </p:nvCxnSpPr>
        <p:spPr>
          <a:xfrm>
            <a:off x="7844035" y="2215643"/>
            <a:ext cx="0" cy="19049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>
            <a:stCxn id="29" idx="2"/>
            <a:endCxn id="30" idx="0"/>
          </p:cNvCxnSpPr>
          <p:nvPr/>
        </p:nvCxnSpPr>
        <p:spPr>
          <a:xfrm>
            <a:off x="7844035" y="2996692"/>
            <a:ext cx="0" cy="32187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stCxn id="30" idx="2"/>
            <a:endCxn id="35" idx="0"/>
          </p:cNvCxnSpPr>
          <p:nvPr/>
        </p:nvCxnSpPr>
        <p:spPr>
          <a:xfrm>
            <a:off x="7844035" y="3909115"/>
            <a:ext cx="0" cy="23251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owchart: Decision 34"/>
          <p:cNvSpPr/>
          <p:nvPr/>
        </p:nvSpPr>
        <p:spPr>
          <a:xfrm>
            <a:off x="7149329" y="4141630"/>
            <a:ext cx="1389412" cy="809628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Any delivery options?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sp>
        <p:nvSpPr>
          <p:cNvPr id="36" name="Flowchart: Process 35"/>
          <p:cNvSpPr/>
          <p:nvPr/>
        </p:nvSpPr>
        <p:spPr>
          <a:xfrm>
            <a:off x="6061811" y="4251168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Select desired delivery option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37" name="Straight Arrow Connector 36"/>
          <p:cNvCxnSpPr>
            <a:stCxn id="35" idx="1"/>
            <a:endCxn id="36" idx="3"/>
          </p:cNvCxnSpPr>
          <p:nvPr/>
        </p:nvCxnSpPr>
        <p:spPr>
          <a:xfrm flipH="1">
            <a:off x="6909535" y="4546444"/>
            <a:ext cx="239794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Arrow Connector 37"/>
          <p:cNvCxnSpPr>
            <a:stCxn id="35" idx="2"/>
            <a:endCxn id="31" idx="0"/>
          </p:cNvCxnSpPr>
          <p:nvPr/>
        </p:nvCxnSpPr>
        <p:spPr>
          <a:xfrm>
            <a:off x="7844035" y="4951258"/>
            <a:ext cx="0" cy="33131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Elbow Connector 38"/>
          <p:cNvCxnSpPr>
            <a:stCxn id="36" idx="2"/>
            <a:endCxn id="31" idx="1"/>
          </p:cNvCxnSpPr>
          <p:nvPr/>
        </p:nvCxnSpPr>
        <p:spPr>
          <a:xfrm rot="16200000" flipH="1">
            <a:off x="6499907" y="4827485"/>
            <a:ext cx="736128" cy="764596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Elbow Connector 45"/>
          <p:cNvCxnSpPr>
            <a:stCxn id="10" idx="1"/>
            <a:endCxn id="63" idx="0"/>
          </p:cNvCxnSpPr>
          <p:nvPr/>
        </p:nvCxnSpPr>
        <p:spPr>
          <a:xfrm rot="10800000" flipV="1">
            <a:off x="1958305" y="796307"/>
            <a:ext cx="1409735" cy="828783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Arrow Connector 47"/>
          <p:cNvCxnSpPr>
            <a:stCxn id="2" idx="3"/>
            <a:endCxn id="28" idx="1"/>
          </p:cNvCxnSpPr>
          <p:nvPr/>
        </p:nvCxnSpPr>
        <p:spPr>
          <a:xfrm flipV="1">
            <a:off x="5345082" y="1920368"/>
            <a:ext cx="2075091" cy="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Flowchart: Process 62"/>
          <p:cNvSpPr/>
          <p:nvPr/>
        </p:nvSpPr>
        <p:spPr>
          <a:xfrm>
            <a:off x="1534442" y="1625091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Navigate to learning center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4" name="Flowchart: Process 63"/>
          <p:cNvSpPr/>
          <p:nvPr/>
        </p:nvSpPr>
        <p:spPr>
          <a:xfrm>
            <a:off x="1505766" y="4187791"/>
            <a:ext cx="905078" cy="570938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Run, walk, fly, or teleport to learning center 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5" name="Flowchart: Process 64"/>
          <p:cNvSpPr/>
          <p:nvPr/>
        </p:nvSpPr>
        <p:spPr>
          <a:xfrm>
            <a:off x="1364538" y="4976881"/>
            <a:ext cx="1187532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Enter learning center and locate eLearning course catalog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6" name="Flowchart: Process 65"/>
          <p:cNvSpPr/>
          <p:nvPr/>
        </p:nvSpPr>
        <p:spPr>
          <a:xfrm>
            <a:off x="1389470" y="3556687"/>
            <a:ext cx="1137668" cy="411535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Identify location of learning center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67" name="Straight Arrow Connector 66"/>
          <p:cNvCxnSpPr>
            <a:stCxn id="63" idx="2"/>
          </p:cNvCxnSpPr>
          <p:nvPr/>
        </p:nvCxnSpPr>
        <p:spPr>
          <a:xfrm>
            <a:off x="1958304" y="2215642"/>
            <a:ext cx="0" cy="23916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Arrow Connector 67"/>
          <p:cNvCxnSpPr>
            <a:stCxn id="66" idx="2"/>
            <a:endCxn id="64" idx="0"/>
          </p:cNvCxnSpPr>
          <p:nvPr/>
        </p:nvCxnSpPr>
        <p:spPr>
          <a:xfrm>
            <a:off x="1958304" y="3968222"/>
            <a:ext cx="1" cy="21956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>
            <a:stCxn id="64" idx="2"/>
            <a:endCxn id="65" idx="0"/>
          </p:cNvCxnSpPr>
          <p:nvPr/>
        </p:nvCxnSpPr>
        <p:spPr>
          <a:xfrm flipH="1">
            <a:off x="1958304" y="4758729"/>
            <a:ext cx="1" cy="21815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Flowchart: Decision 69"/>
          <p:cNvSpPr/>
          <p:nvPr/>
        </p:nvSpPr>
        <p:spPr>
          <a:xfrm>
            <a:off x="1288530" y="2511957"/>
            <a:ext cx="1389412" cy="809628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Avatar created?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sp>
        <p:nvSpPr>
          <p:cNvPr id="71" name="Flowchart: Process 70"/>
          <p:cNvSpPr/>
          <p:nvPr/>
        </p:nvSpPr>
        <p:spPr>
          <a:xfrm>
            <a:off x="346908" y="2631513"/>
            <a:ext cx="676893" cy="456210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Create avatar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72" name="Straight Arrow Connector 71"/>
          <p:cNvCxnSpPr>
            <a:endCxn id="71" idx="3"/>
          </p:cNvCxnSpPr>
          <p:nvPr/>
        </p:nvCxnSpPr>
        <p:spPr>
          <a:xfrm flipH="1">
            <a:off x="1023801" y="2859618"/>
            <a:ext cx="239797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Straight Arrow Connector 72"/>
          <p:cNvCxnSpPr>
            <a:endCxn id="66" idx="0"/>
          </p:cNvCxnSpPr>
          <p:nvPr/>
        </p:nvCxnSpPr>
        <p:spPr>
          <a:xfrm>
            <a:off x="1958304" y="3264432"/>
            <a:ext cx="0" cy="29225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71" idx="2"/>
            <a:endCxn id="66" idx="0"/>
          </p:cNvCxnSpPr>
          <p:nvPr/>
        </p:nvCxnSpPr>
        <p:spPr>
          <a:xfrm rot="16200000" flipH="1">
            <a:off x="1087347" y="2685730"/>
            <a:ext cx="468964" cy="127294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1" name="Flowchart: Process 140"/>
          <p:cNvSpPr/>
          <p:nvPr/>
        </p:nvSpPr>
        <p:spPr>
          <a:xfrm>
            <a:off x="1452656" y="5831361"/>
            <a:ext cx="1011298" cy="452993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Open eLearning catalog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43" name="Straight Arrow Connector 142"/>
          <p:cNvCxnSpPr>
            <a:stCxn id="65" idx="2"/>
            <a:endCxn id="141" idx="0"/>
          </p:cNvCxnSpPr>
          <p:nvPr/>
        </p:nvCxnSpPr>
        <p:spPr>
          <a:xfrm>
            <a:off x="1958304" y="5567432"/>
            <a:ext cx="1" cy="26392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6" name="Straight Arrow Connector 145"/>
          <p:cNvCxnSpPr>
            <a:stCxn id="63" idx="3"/>
            <a:endCxn id="2" idx="1"/>
          </p:cNvCxnSpPr>
          <p:nvPr/>
        </p:nvCxnSpPr>
        <p:spPr>
          <a:xfrm>
            <a:off x="2382166" y="1920367"/>
            <a:ext cx="2115192" cy="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205661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2179020" y="1732275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Locate registered course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3" name="Flowchart: Process 2"/>
          <p:cNvSpPr/>
          <p:nvPr/>
        </p:nvSpPr>
        <p:spPr>
          <a:xfrm>
            <a:off x="2179019" y="2515827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Identify location of registered course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4" name="Flowchart: Process 3"/>
          <p:cNvSpPr/>
          <p:nvPr/>
        </p:nvSpPr>
        <p:spPr>
          <a:xfrm>
            <a:off x="2094675" y="4596415"/>
            <a:ext cx="1016413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Run, walk, fly, or teleport to course location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5" name="Flowchart: Process 4"/>
          <p:cNvSpPr/>
          <p:nvPr/>
        </p:nvSpPr>
        <p:spPr>
          <a:xfrm>
            <a:off x="5720006" y="1732272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Complet</a:t>
            </a:r>
            <a:r>
              <a:rPr lang="en-US" sz="1000" dirty="0" smtClean="0">
                <a:solidFill>
                  <a:schemeClr val="tx1"/>
                </a:solidFill>
              </a:rPr>
              <a:t>e course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6" name="Straight Arrow Connector 5"/>
          <p:cNvCxnSpPr>
            <a:stCxn id="2" idx="2"/>
            <a:endCxn id="3" idx="0"/>
          </p:cNvCxnSpPr>
          <p:nvPr/>
        </p:nvCxnSpPr>
        <p:spPr>
          <a:xfrm flipH="1">
            <a:off x="2602881" y="2322826"/>
            <a:ext cx="1" cy="19300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Straight Arrow Connector 6"/>
          <p:cNvCxnSpPr>
            <a:stCxn id="36" idx="2"/>
            <a:endCxn id="4" idx="0"/>
          </p:cNvCxnSpPr>
          <p:nvPr/>
        </p:nvCxnSpPr>
        <p:spPr>
          <a:xfrm>
            <a:off x="2602882" y="4345901"/>
            <a:ext cx="0" cy="25051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Straight Arrow Connector 7"/>
          <p:cNvCxnSpPr>
            <a:endCxn id="36" idx="0"/>
          </p:cNvCxnSpPr>
          <p:nvPr/>
        </p:nvCxnSpPr>
        <p:spPr>
          <a:xfrm>
            <a:off x="2602881" y="3106378"/>
            <a:ext cx="1" cy="23765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Flowchart: Process 8"/>
          <p:cNvSpPr/>
          <p:nvPr/>
        </p:nvSpPr>
        <p:spPr>
          <a:xfrm>
            <a:off x="5720006" y="2515825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Open or logon course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0" name="Straight Arrow Connector 9"/>
          <p:cNvCxnSpPr>
            <a:stCxn id="5" idx="2"/>
            <a:endCxn id="9" idx="0"/>
          </p:cNvCxnSpPr>
          <p:nvPr/>
        </p:nvCxnSpPr>
        <p:spPr>
          <a:xfrm>
            <a:off x="6143868" y="2322823"/>
            <a:ext cx="0" cy="19300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Rectangle 12"/>
          <p:cNvSpPr/>
          <p:nvPr/>
        </p:nvSpPr>
        <p:spPr>
          <a:xfrm>
            <a:off x="2870201" y="514855"/>
            <a:ext cx="3380862" cy="55399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1000" dirty="0">
                <a:latin typeface="Times New Roman" pitchFamily="18" charset="0"/>
                <a:cs typeface="Times New Roman" pitchFamily="18" charset="0"/>
              </a:rPr>
              <a:t>4.0   Students will complete registered courses using preferred ubiquitous technologies to navigate to course location within learning centers throughout the KILN.</a:t>
            </a:r>
          </a:p>
        </p:txBody>
      </p:sp>
      <p:sp>
        <p:nvSpPr>
          <p:cNvPr id="36" name="Flowchart: Decision 35"/>
          <p:cNvSpPr/>
          <p:nvPr/>
        </p:nvSpPr>
        <p:spPr>
          <a:xfrm>
            <a:off x="1815204" y="3344031"/>
            <a:ext cx="1575355" cy="1001870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Asynchronous or synchronous course?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sp>
        <p:nvSpPr>
          <p:cNvPr id="37" name="Flowchart: Process 36"/>
          <p:cNvSpPr/>
          <p:nvPr/>
        </p:nvSpPr>
        <p:spPr>
          <a:xfrm>
            <a:off x="3795525" y="3627438"/>
            <a:ext cx="1155699" cy="45331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Identify course start date and time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51" name="Straight Arrow Connector 50"/>
          <p:cNvCxnSpPr>
            <a:stCxn id="36" idx="3"/>
            <a:endCxn id="37" idx="1"/>
          </p:cNvCxnSpPr>
          <p:nvPr/>
        </p:nvCxnSpPr>
        <p:spPr>
          <a:xfrm>
            <a:off x="3390559" y="3844966"/>
            <a:ext cx="404966" cy="912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Elbow Connector 52"/>
          <p:cNvCxnSpPr>
            <a:stCxn id="37" idx="2"/>
            <a:endCxn id="4" idx="3"/>
          </p:cNvCxnSpPr>
          <p:nvPr/>
        </p:nvCxnSpPr>
        <p:spPr>
          <a:xfrm rot="5400000">
            <a:off x="3336761" y="3855077"/>
            <a:ext cx="810942" cy="1262287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Flowchart: Process 57"/>
          <p:cNvSpPr/>
          <p:nvPr/>
        </p:nvSpPr>
        <p:spPr>
          <a:xfrm>
            <a:off x="5720006" y="3344029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Review course objectives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59" name="Flowchart: Process 58"/>
          <p:cNvSpPr/>
          <p:nvPr/>
        </p:nvSpPr>
        <p:spPr>
          <a:xfrm>
            <a:off x="5464418" y="5067460"/>
            <a:ext cx="1358900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Complete course assessment as required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0" name="Flowchart: Process 59"/>
          <p:cNvSpPr/>
          <p:nvPr/>
        </p:nvSpPr>
        <p:spPr>
          <a:xfrm>
            <a:off x="5720006" y="4238190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Participate as instructed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62" name="Flowchart: Process 61"/>
          <p:cNvSpPr/>
          <p:nvPr/>
        </p:nvSpPr>
        <p:spPr>
          <a:xfrm>
            <a:off x="5464418" y="5820529"/>
            <a:ext cx="1358900" cy="54217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Save or print completion certificate as required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64" name="Straight Arrow Connector 63"/>
          <p:cNvCxnSpPr>
            <a:stCxn id="9" idx="2"/>
            <a:endCxn id="58" idx="0"/>
          </p:cNvCxnSpPr>
          <p:nvPr/>
        </p:nvCxnSpPr>
        <p:spPr>
          <a:xfrm>
            <a:off x="6143868" y="3106376"/>
            <a:ext cx="0" cy="23765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Arrow Connector 65"/>
          <p:cNvCxnSpPr>
            <a:stCxn id="58" idx="2"/>
            <a:endCxn id="60" idx="0"/>
          </p:cNvCxnSpPr>
          <p:nvPr/>
        </p:nvCxnSpPr>
        <p:spPr>
          <a:xfrm>
            <a:off x="6143868" y="3934580"/>
            <a:ext cx="0" cy="30361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Arrow Connector 67"/>
          <p:cNvCxnSpPr>
            <a:stCxn id="60" idx="2"/>
            <a:endCxn id="59" idx="0"/>
          </p:cNvCxnSpPr>
          <p:nvPr/>
        </p:nvCxnSpPr>
        <p:spPr>
          <a:xfrm>
            <a:off x="6143868" y="4828741"/>
            <a:ext cx="0" cy="23871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Arrow Connector 69"/>
          <p:cNvCxnSpPr>
            <a:stCxn id="59" idx="2"/>
            <a:endCxn id="62" idx="0"/>
          </p:cNvCxnSpPr>
          <p:nvPr/>
        </p:nvCxnSpPr>
        <p:spPr>
          <a:xfrm>
            <a:off x="6143868" y="5658011"/>
            <a:ext cx="0" cy="16251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Arrow Connector 74"/>
          <p:cNvCxnSpPr>
            <a:stCxn id="2" idx="3"/>
            <a:endCxn id="5" idx="1"/>
          </p:cNvCxnSpPr>
          <p:nvPr/>
        </p:nvCxnSpPr>
        <p:spPr>
          <a:xfrm flipV="1">
            <a:off x="3026744" y="2027548"/>
            <a:ext cx="2693262" cy="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Elbow Connector 76"/>
          <p:cNvCxnSpPr>
            <a:stCxn id="13" idx="1"/>
            <a:endCxn id="2" idx="0"/>
          </p:cNvCxnSpPr>
          <p:nvPr/>
        </p:nvCxnSpPr>
        <p:spPr>
          <a:xfrm rot="10800000" flipV="1">
            <a:off x="2602883" y="791853"/>
            <a:ext cx="267319" cy="940421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0664048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lowchart: Process 1"/>
          <p:cNvSpPr/>
          <p:nvPr/>
        </p:nvSpPr>
        <p:spPr>
          <a:xfrm>
            <a:off x="4888106" y="2118048"/>
            <a:ext cx="996150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Locate training sequence in training plan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3" name="Flowchart: Process 2"/>
          <p:cNvSpPr/>
          <p:nvPr/>
        </p:nvSpPr>
        <p:spPr>
          <a:xfrm>
            <a:off x="4896435" y="2893385"/>
            <a:ext cx="979491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Verify completed courses in sequence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4" name="Flowchart: Process 3"/>
          <p:cNvSpPr/>
          <p:nvPr/>
        </p:nvSpPr>
        <p:spPr>
          <a:xfrm>
            <a:off x="4962722" y="4688495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Mark sequence complete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5" name="Flowchart: Process 4"/>
          <p:cNvSpPr/>
          <p:nvPr/>
        </p:nvSpPr>
        <p:spPr>
          <a:xfrm>
            <a:off x="3717727" y="3822765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Register for next course in sequence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6" name="Straight Arrow Connector 5"/>
          <p:cNvCxnSpPr>
            <a:stCxn id="2" idx="2"/>
            <a:endCxn id="3" idx="0"/>
          </p:cNvCxnSpPr>
          <p:nvPr/>
        </p:nvCxnSpPr>
        <p:spPr>
          <a:xfrm>
            <a:off x="5386181" y="2708599"/>
            <a:ext cx="0" cy="184786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Flowchart: Process 6"/>
          <p:cNvSpPr/>
          <p:nvPr/>
        </p:nvSpPr>
        <p:spPr>
          <a:xfrm>
            <a:off x="7358856" y="1327066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Validate training file 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8" name="Straight Arrow Connector 7"/>
          <p:cNvCxnSpPr>
            <a:stCxn id="3" idx="2"/>
            <a:endCxn id="81" idx="0"/>
          </p:cNvCxnSpPr>
          <p:nvPr/>
        </p:nvCxnSpPr>
        <p:spPr>
          <a:xfrm>
            <a:off x="5386181" y="3483936"/>
            <a:ext cx="403" cy="22781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Flowchart: Process 8"/>
          <p:cNvSpPr/>
          <p:nvPr/>
        </p:nvSpPr>
        <p:spPr>
          <a:xfrm>
            <a:off x="7358856" y="2132002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Open student’s training file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4" name="Flowchart: Process 13"/>
          <p:cNvSpPr/>
          <p:nvPr/>
        </p:nvSpPr>
        <p:spPr>
          <a:xfrm>
            <a:off x="2068516" y="1327067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Log completed training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5" name="Flowchart: Process 14"/>
          <p:cNvSpPr/>
          <p:nvPr/>
        </p:nvSpPr>
        <p:spPr>
          <a:xfrm>
            <a:off x="2068516" y="4524327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Access learning plan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6" name="Flowchart: Process 15"/>
          <p:cNvSpPr/>
          <p:nvPr/>
        </p:nvSpPr>
        <p:spPr>
          <a:xfrm>
            <a:off x="696916" y="3483936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Request completion certificate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7" name="Straight Arrow Connector 16"/>
          <p:cNvCxnSpPr>
            <a:stCxn id="14" idx="2"/>
            <a:endCxn id="26" idx="0"/>
          </p:cNvCxnSpPr>
          <p:nvPr/>
        </p:nvCxnSpPr>
        <p:spPr>
          <a:xfrm>
            <a:off x="2492378" y="1917618"/>
            <a:ext cx="0" cy="18535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Flowchart: Process 17"/>
          <p:cNvSpPr/>
          <p:nvPr/>
        </p:nvSpPr>
        <p:spPr>
          <a:xfrm>
            <a:off x="4962722" y="1327067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Verify training sequence progress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9" name="Straight Arrow Connector 18"/>
          <p:cNvCxnSpPr>
            <a:stCxn id="26" idx="2"/>
            <a:endCxn id="37" idx="0"/>
          </p:cNvCxnSpPr>
          <p:nvPr/>
        </p:nvCxnSpPr>
        <p:spPr>
          <a:xfrm flipH="1">
            <a:off x="2492376" y="3104842"/>
            <a:ext cx="2" cy="17343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Flowchart: Process 19"/>
          <p:cNvSpPr/>
          <p:nvPr/>
        </p:nvSpPr>
        <p:spPr>
          <a:xfrm>
            <a:off x="1919614" y="5410862"/>
            <a:ext cx="1145521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Locate trainin</a:t>
            </a:r>
            <a:r>
              <a:rPr lang="en-US" sz="1000" dirty="0" smtClean="0">
                <a:solidFill>
                  <a:schemeClr val="tx1"/>
                </a:solidFill>
              </a:rPr>
              <a:t>g course and mark complete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21" name="Elbow Connector 20"/>
          <p:cNvCxnSpPr>
            <a:stCxn id="26" idx="3"/>
            <a:endCxn id="15" idx="3"/>
          </p:cNvCxnSpPr>
          <p:nvPr/>
        </p:nvCxnSpPr>
        <p:spPr>
          <a:xfrm flipH="1">
            <a:off x="2916240" y="2603907"/>
            <a:ext cx="262215" cy="2215696"/>
          </a:xfrm>
          <a:prstGeom prst="bentConnector3">
            <a:avLst>
              <a:gd name="adj1" fmla="val -8718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Elbow Connector 21"/>
          <p:cNvCxnSpPr>
            <a:stCxn id="25" idx="1"/>
            <a:endCxn id="14" idx="0"/>
          </p:cNvCxnSpPr>
          <p:nvPr/>
        </p:nvCxnSpPr>
        <p:spPr>
          <a:xfrm rot="10800000" flipV="1">
            <a:off x="2492378" y="714909"/>
            <a:ext cx="377822" cy="612157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Elbow Connector 22"/>
          <p:cNvCxnSpPr>
            <a:stCxn id="16" idx="2"/>
            <a:endCxn id="15" idx="1"/>
          </p:cNvCxnSpPr>
          <p:nvPr/>
        </p:nvCxnSpPr>
        <p:spPr>
          <a:xfrm rot="16200000" flipH="1">
            <a:off x="1222089" y="3973176"/>
            <a:ext cx="745116" cy="947738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Elbow Connector 23"/>
          <p:cNvCxnSpPr>
            <a:stCxn id="5" idx="2"/>
            <a:endCxn id="14" idx="1"/>
          </p:cNvCxnSpPr>
          <p:nvPr/>
        </p:nvCxnSpPr>
        <p:spPr>
          <a:xfrm rot="5400000" flipH="1">
            <a:off x="1709566" y="1981294"/>
            <a:ext cx="2790973" cy="2073073"/>
          </a:xfrm>
          <a:prstGeom prst="bentConnector4">
            <a:avLst>
              <a:gd name="adj1" fmla="val -67801"/>
              <a:gd name="adj2" fmla="val 182091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Rectangle 24"/>
          <p:cNvSpPr/>
          <p:nvPr/>
        </p:nvSpPr>
        <p:spPr>
          <a:xfrm>
            <a:off x="2870200" y="514855"/>
            <a:ext cx="3517899" cy="40011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en-US" sz="1000" dirty="0"/>
              <a:t> </a:t>
            </a:r>
            <a:r>
              <a:rPr lang="en-US" sz="1000" dirty="0" smtClean="0"/>
              <a:t>5.0  Students </a:t>
            </a:r>
            <a:r>
              <a:rPr lang="en-US" sz="1000" dirty="0"/>
              <a:t>will </a:t>
            </a:r>
            <a:r>
              <a:rPr lang="en-US" sz="1000" dirty="0" smtClean="0"/>
              <a:t>document completed training using their learning plans to track </a:t>
            </a:r>
            <a:r>
              <a:rPr lang="en-US" sz="1000" dirty="0"/>
              <a:t>learning goal </a:t>
            </a:r>
            <a:r>
              <a:rPr lang="en-US" sz="1000" dirty="0" smtClean="0"/>
              <a:t>benchmarks.</a:t>
            </a:r>
            <a:endParaRPr lang="en-US" sz="10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6" name="Flowchart: Decision 25"/>
          <p:cNvSpPr/>
          <p:nvPr/>
        </p:nvSpPr>
        <p:spPr>
          <a:xfrm>
            <a:off x="1806300" y="2102972"/>
            <a:ext cx="1372155" cy="1001870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Course completion certificate required?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sp>
        <p:nvSpPr>
          <p:cNvPr id="37" name="Flowchart: Decision 36"/>
          <p:cNvSpPr/>
          <p:nvPr/>
        </p:nvSpPr>
        <p:spPr>
          <a:xfrm>
            <a:off x="1806298" y="3278277"/>
            <a:ext cx="1372155" cy="1001870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Course completion certificate provided?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cxnSp>
        <p:nvCxnSpPr>
          <p:cNvPr id="46" name="Straight Arrow Connector 45"/>
          <p:cNvCxnSpPr>
            <a:stCxn id="37" idx="1"/>
            <a:endCxn id="16" idx="3"/>
          </p:cNvCxnSpPr>
          <p:nvPr/>
        </p:nvCxnSpPr>
        <p:spPr>
          <a:xfrm flipH="1">
            <a:off x="1544640" y="3779212"/>
            <a:ext cx="261658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>
            <a:stCxn id="37" idx="2"/>
            <a:endCxn id="15" idx="0"/>
          </p:cNvCxnSpPr>
          <p:nvPr/>
        </p:nvCxnSpPr>
        <p:spPr>
          <a:xfrm>
            <a:off x="2492376" y="4280147"/>
            <a:ext cx="2" cy="24418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Arrow Connector 51"/>
          <p:cNvCxnSpPr>
            <a:stCxn id="15" idx="2"/>
            <a:endCxn id="20" idx="0"/>
          </p:cNvCxnSpPr>
          <p:nvPr/>
        </p:nvCxnSpPr>
        <p:spPr>
          <a:xfrm flipH="1">
            <a:off x="2492375" y="5114878"/>
            <a:ext cx="3" cy="29598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Arrow Connector 57"/>
          <p:cNvCxnSpPr>
            <a:stCxn id="18" idx="2"/>
            <a:endCxn id="2" idx="0"/>
          </p:cNvCxnSpPr>
          <p:nvPr/>
        </p:nvCxnSpPr>
        <p:spPr>
          <a:xfrm flipH="1">
            <a:off x="5386181" y="1917618"/>
            <a:ext cx="403" cy="20043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1" name="Flowchart: Decision 80"/>
          <p:cNvSpPr/>
          <p:nvPr/>
        </p:nvSpPr>
        <p:spPr>
          <a:xfrm>
            <a:off x="4838105" y="3711755"/>
            <a:ext cx="1096958" cy="812572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Sequence complete?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cxnSp>
        <p:nvCxnSpPr>
          <p:cNvPr id="90" name="Straight Arrow Connector 89"/>
          <p:cNvCxnSpPr>
            <a:stCxn id="81" idx="1"/>
            <a:endCxn id="5" idx="3"/>
          </p:cNvCxnSpPr>
          <p:nvPr/>
        </p:nvCxnSpPr>
        <p:spPr>
          <a:xfrm flipH="1">
            <a:off x="4565451" y="4118041"/>
            <a:ext cx="272654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Arrow Connector 91"/>
          <p:cNvCxnSpPr>
            <a:stCxn id="81" idx="2"/>
            <a:endCxn id="4" idx="0"/>
          </p:cNvCxnSpPr>
          <p:nvPr/>
        </p:nvCxnSpPr>
        <p:spPr>
          <a:xfrm>
            <a:off x="5386584" y="4524327"/>
            <a:ext cx="0" cy="16416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Straight Arrow Connector 93"/>
          <p:cNvCxnSpPr>
            <a:stCxn id="18" idx="3"/>
            <a:endCxn id="7" idx="1"/>
          </p:cNvCxnSpPr>
          <p:nvPr/>
        </p:nvCxnSpPr>
        <p:spPr>
          <a:xfrm flipV="1">
            <a:off x="5810446" y="1622342"/>
            <a:ext cx="1548410" cy="1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Flowchart: Process 96"/>
          <p:cNvSpPr/>
          <p:nvPr/>
        </p:nvSpPr>
        <p:spPr>
          <a:xfrm>
            <a:off x="7292578" y="2870541"/>
            <a:ext cx="980280" cy="815472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Compare learning plan progress with completed courses in file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98" name="Flowchart: Decision 97"/>
          <p:cNvSpPr/>
          <p:nvPr/>
        </p:nvSpPr>
        <p:spPr>
          <a:xfrm>
            <a:off x="7124700" y="3829295"/>
            <a:ext cx="1308099" cy="990307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Learning plan and training file match?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cxnSp>
        <p:nvCxnSpPr>
          <p:cNvPr id="108" name="Straight Arrow Connector 107"/>
          <p:cNvCxnSpPr>
            <a:stCxn id="14" idx="3"/>
            <a:endCxn id="18" idx="1"/>
          </p:cNvCxnSpPr>
          <p:nvPr/>
        </p:nvCxnSpPr>
        <p:spPr>
          <a:xfrm>
            <a:off x="2916240" y="1622343"/>
            <a:ext cx="2046482" cy="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Elbow Connector 137"/>
          <p:cNvCxnSpPr>
            <a:stCxn id="143" idx="1"/>
            <a:endCxn id="14" idx="1"/>
          </p:cNvCxnSpPr>
          <p:nvPr/>
        </p:nvCxnSpPr>
        <p:spPr>
          <a:xfrm rot="10800000">
            <a:off x="2068517" y="1622344"/>
            <a:ext cx="3471859" cy="4674347"/>
          </a:xfrm>
          <a:prstGeom prst="bentConnector3">
            <a:avLst>
              <a:gd name="adj1" fmla="val 149382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2" name="Flowchart: Process 141"/>
          <p:cNvSpPr/>
          <p:nvPr/>
        </p:nvSpPr>
        <p:spPr>
          <a:xfrm>
            <a:off x="8008937" y="6001413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Close student’s training file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43" name="Flowchart: Process 142"/>
          <p:cNvSpPr/>
          <p:nvPr/>
        </p:nvSpPr>
        <p:spPr>
          <a:xfrm>
            <a:off x="5540375" y="6001414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Complete missing training</a:t>
            </a:r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148" name="Flowchart: Decision 147"/>
          <p:cNvSpPr/>
          <p:nvPr/>
        </p:nvSpPr>
        <p:spPr>
          <a:xfrm>
            <a:off x="6420741" y="4687981"/>
            <a:ext cx="1308099" cy="990307"/>
          </a:xfrm>
          <a:prstGeom prst="flowChartDecision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lvl="0" algn="ctr"/>
            <a:r>
              <a:rPr lang="en-US" sz="1000" dirty="0" smtClean="0">
                <a:solidFill>
                  <a:prstClr val="black"/>
                </a:solidFill>
              </a:rPr>
              <a:t>Course completion certificates available?</a:t>
            </a:r>
            <a:endParaRPr lang="en-US" sz="1000" dirty="0" smtClean="0">
              <a:solidFill>
                <a:prstClr val="black"/>
              </a:solidFill>
            </a:endParaRPr>
          </a:p>
        </p:txBody>
      </p:sp>
      <p:sp>
        <p:nvSpPr>
          <p:cNvPr id="152" name="Flowchart: Process 151"/>
          <p:cNvSpPr/>
          <p:nvPr/>
        </p:nvSpPr>
        <p:spPr>
          <a:xfrm>
            <a:off x="6650929" y="6001416"/>
            <a:ext cx="847724" cy="590551"/>
          </a:xfrm>
          <a:prstGeom prst="flowChartProcess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720" rIns="45720" rtlCol="0" anchor="ctr" anchorCtr="1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Log missing training</a:t>
            </a:r>
            <a:endParaRPr lang="en-US" sz="1000" dirty="0">
              <a:solidFill>
                <a:schemeClr val="tx1"/>
              </a:solidFill>
            </a:endParaRPr>
          </a:p>
        </p:txBody>
      </p:sp>
      <p:cxnSp>
        <p:nvCxnSpPr>
          <p:cNvPr id="158" name="Elbow Connector 157"/>
          <p:cNvCxnSpPr>
            <a:stCxn id="98" idx="1"/>
            <a:endCxn id="148" idx="0"/>
          </p:cNvCxnSpPr>
          <p:nvPr/>
        </p:nvCxnSpPr>
        <p:spPr>
          <a:xfrm rot="10800000" flipV="1">
            <a:off x="7074792" y="4324449"/>
            <a:ext cx="49909" cy="363532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0" name="Elbow Connector 159"/>
          <p:cNvCxnSpPr>
            <a:stCxn id="148" idx="1"/>
            <a:endCxn id="143" idx="0"/>
          </p:cNvCxnSpPr>
          <p:nvPr/>
        </p:nvCxnSpPr>
        <p:spPr>
          <a:xfrm rot="10800000" flipV="1">
            <a:off x="5964237" y="5183134"/>
            <a:ext cx="456504" cy="818279"/>
          </a:xfrm>
          <a:prstGeom prst="bentConnector2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2" name="Straight Arrow Connector 161"/>
          <p:cNvCxnSpPr>
            <a:stCxn id="148" idx="2"/>
            <a:endCxn id="152" idx="0"/>
          </p:cNvCxnSpPr>
          <p:nvPr/>
        </p:nvCxnSpPr>
        <p:spPr>
          <a:xfrm>
            <a:off x="7074791" y="5678288"/>
            <a:ext cx="0" cy="32312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Straight Arrow Connector 165"/>
          <p:cNvCxnSpPr>
            <a:stCxn id="98" idx="3"/>
            <a:endCxn id="142" idx="0"/>
          </p:cNvCxnSpPr>
          <p:nvPr/>
        </p:nvCxnSpPr>
        <p:spPr>
          <a:xfrm>
            <a:off x="8432799" y="4324449"/>
            <a:ext cx="0" cy="167696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Straight Arrow Connector 169"/>
          <p:cNvCxnSpPr>
            <a:stCxn id="152" idx="3"/>
            <a:endCxn id="142" idx="1"/>
          </p:cNvCxnSpPr>
          <p:nvPr/>
        </p:nvCxnSpPr>
        <p:spPr>
          <a:xfrm flipV="1">
            <a:off x="7498653" y="6296689"/>
            <a:ext cx="510284" cy="3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Straight Arrow Connector 171"/>
          <p:cNvCxnSpPr>
            <a:stCxn id="7" idx="2"/>
            <a:endCxn id="9" idx="0"/>
          </p:cNvCxnSpPr>
          <p:nvPr/>
        </p:nvCxnSpPr>
        <p:spPr>
          <a:xfrm>
            <a:off x="7782718" y="1917617"/>
            <a:ext cx="0" cy="214385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Straight Arrow Connector 173"/>
          <p:cNvCxnSpPr>
            <a:stCxn id="9" idx="2"/>
            <a:endCxn id="97" idx="0"/>
          </p:cNvCxnSpPr>
          <p:nvPr/>
        </p:nvCxnSpPr>
        <p:spPr>
          <a:xfrm>
            <a:off x="7782718" y="2722553"/>
            <a:ext cx="0" cy="1479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Straight Arrow Connector 175"/>
          <p:cNvCxnSpPr>
            <a:stCxn id="97" idx="2"/>
            <a:endCxn id="98" idx="0"/>
          </p:cNvCxnSpPr>
          <p:nvPr/>
        </p:nvCxnSpPr>
        <p:spPr>
          <a:xfrm flipH="1">
            <a:off x="7778750" y="3686013"/>
            <a:ext cx="3968" cy="143282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5632814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612</TotalTime>
  <Words>567</Words>
  <Application>Microsoft Office PowerPoint</Application>
  <PresentationFormat>On-screen Show (4:3)</PresentationFormat>
  <Paragraphs>107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Hewlett-Packard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Dale</dc:creator>
  <cp:lastModifiedBy>Dale</cp:lastModifiedBy>
  <cp:revision>37</cp:revision>
  <dcterms:created xsi:type="dcterms:W3CDTF">2012-07-16T20:21:24Z</dcterms:created>
  <dcterms:modified xsi:type="dcterms:W3CDTF">2012-08-05T19:16:44Z</dcterms:modified>
</cp:coreProperties>
</file>

<file path=docProps/thumbnail.jpeg>
</file>